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SemiBold"/>
      <p:regular r:id="rId13"/>
      <p:bold r:id="rId14"/>
      <p:italic r:id="rId15"/>
      <p:boldItalic r:id="rId16"/>
    </p:embeddedFont>
    <p:embeddedFont>
      <p:font typeface="Inter"/>
      <p:regular r:id="rId17"/>
      <p:bold r:id="rId18"/>
      <p:italic r:id="rId19"/>
      <p:boldItalic r:id="rId20"/>
    </p:embeddedFont>
    <p:embeddedFont>
      <p:font typeface="Plus Jakarta Sans SemiBold"/>
      <p:regular r:id="rId21"/>
      <p:bold r:id="rId22"/>
      <p:italic r:id="rId23"/>
      <p:boldItalic r:id="rId24"/>
    </p:embeddedFont>
    <p:embeddedFont>
      <p:font typeface="Inter Medium"/>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8B2D67A-BD77-426C-BAF3-971296A72DDE}">
  <a:tblStyle styleId="{28B2D67A-BD77-426C-BAF3-971296A72DD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SemiBold-bold.fntdata"/><Relationship Id="rId21" Type="http://schemas.openxmlformats.org/officeDocument/2006/relationships/font" Target="fonts/PlusJakartaSansSemiBold-regular.fntdata"/><Relationship Id="rId24" Type="http://schemas.openxmlformats.org/officeDocument/2006/relationships/font" Target="fonts/PlusJakartaSansSemiBold-boldItalic.fntdata"/><Relationship Id="rId23" Type="http://schemas.openxmlformats.org/officeDocument/2006/relationships/font" Target="fonts/PlusJakartaSansSemi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Medium-bold.fntdata"/><Relationship Id="rId25" Type="http://schemas.openxmlformats.org/officeDocument/2006/relationships/font" Target="fonts/InterMedium-regular.fntdata"/><Relationship Id="rId28" Type="http://schemas.openxmlformats.org/officeDocument/2006/relationships/font" Target="fonts/InterMedium-boldItalic.fntdata"/><Relationship Id="rId27" Type="http://schemas.openxmlformats.org/officeDocument/2006/relationships/font" Target="fonts/Inter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SemiBold-regular.fntdata"/><Relationship Id="rId12" Type="http://schemas.openxmlformats.org/officeDocument/2006/relationships/font" Target="fonts/Halant-bold.fntdata"/><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Inter-regular.fntdata"/><Relationship Id="rId16" Type="http://schemas.openxmlformats.org/officeDocument/2006/relationships/font" Target="fonts/InterSemiBold-boldItalic.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2e887824_0_1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2e887824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80203780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80203780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080203780a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080203780a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080203780a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080203780a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latin typeface="Halant"/>
                <a:ea typeface="Halant"/>
                <a:cs typeface="Halant"/>
                <a:sym typeface="Halant"/>
              </a:rPr>
              <a:t>Causation</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Inter Medium"/>
                <a:ea typeface="Inter Medium"/>
                <a:cs typeface="Inter Medium"/>
                <a:sym typeface="Inter Medium"/>
              </a:rPr>
              <a:t>Podcast: World History Stories</a:t>
            </a:r>
            <a:endParaRPr sz="1200">
              <a:solidFill>
                <a:srgbClr val="000000"/>
              </a:solidFill>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136722" y="1062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344567" y="878752"/>
          <a:ext cx="3000000" cy="3000000"/>
        </p:xfrm>
        <a:graphic>
          <a:graphicData uri="http://schemas.openxmlformats.org/drawingml/2006/table">
            <a:tbl>
              <a:tblPr>
                <a:noFill/>
                <a:tableStyleId>{28B2D67A-BD77-426C-BAF3-971296A72DDE}</a:tableStyleId>
              </a:tblPr>
              <a:tblGrid>
                <a:gridCol w="2244700"/>
                <a:gridCol w="1296925"/>
                <a:gridCol w="3541725"/>
              </a:tblGrid>
              <a:tr h="821775">
                <a:tc gridSpan="3">
                  <a:txBody>
                    <a:bodyPr/>
                    <a:lstStyle/>
                    <a:p>
                      <a:pPr indent="0" lvl="0" marL="0" rtl="0" algn="ctr">
                        <a:spcBef>
                          <a:spcPts val="0"/>
                        </a:spcBef>
                        <a:spcAft>
                          <a:spcPts val="0"/>
                        </a:spcAft>
                        <a:buNone/>
                      </a:pPr>
                      <a:r>
                        <a:rPr lang="en" sz="1500">
                          <a:solidFill>
                            <a:schemeClr val="dk1"/>
                          </a:solidFill>
                          <a:latin typeface="Inter SemiBold"/>
                          <a:ea typeface="Inter SemiBold"/>
                          <a:cs typeface="Inter SemiBold"/>
                          <a:sym typeface="Inter SemiBold"/>
                        </a:rPr>
                        <a:t>Episode Title:</a:t>
                      </a:r>
                      <a:endParaRPr sz="1500">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821775">
                <a:tc gridSpan="2">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Host Name:</a:t>
                      </a:r>
                      <a:endParaRPr sz="1500">
                        <a:solidFill>
                          <a:schemeClr val="dk1"/>
                        </a:solidFill>
                        <a:latin typeface="Inter SemiBold"/>
                        <a:ea typeface="Inter SemiBold"/>
                        <a:cs typeface="Inter SemiBold"/>
                        <a:sym typeface="Inter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Guest Name:</a:t>
                      </a:r>
                      <a:endParaRPr sz="1500">
                        <a:solidFill>
                          <a:schemeClr val="dk1"/>
                        </a:solidFill>
                        <a:latin typeface="Inter SemiBold"/>
                        <a:ea typeface="Inter SemiBold"/>
                        <a:cs typeface="Inter SemiBold"/>
                        <a:sym typeface="Inter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1691525">
                <a:tc gridSpan="3">
                  <a:txBody>
                    <a:bodyPr/>
                    <a:lstStyle/>
                    <a:p>
                      <a:pPr indent="0" lvl="0" marL="0" rtl="0" algn="ctr">
                        <a:spcBef>
                          <a:spcPts val="0"/>
                        </a:spcBef>
                        <a:spcAft>
                          <a:spcPts val="0"/>
                        </a:spcAft>
                        <a:buNone/>
                      </a:pPr>
                      <a:r>
                        <a:rPr b="1" lang="en" sz="1300">
                          <a:latin typeface="Inter"/>
                          <a:ea typeface="Inter"/>
                          <a:cs typeface="Inter"/>
                          <a:sym typeface="Inter"/>
                        </a:rPr>
                        <a:t>What is this podcast episode about? </a:t>
                      </a:r>
                      <a:r>
                        <a:rPr i="1" lang="en" sz="1300">
                          <a:latin typeface="Inter"/>
                          <a:ea typeface="Inter"/>
                          <a:cs typeface="Inter"/>
                          <a:sym typeface="Inter"/>
                        </a:rPr>
                        <a:t>(Introduction)</a:t>
                      </a:r>
                      <a:endParaRPr i="1"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126175">
                <a:tc gridSpan="3">
                  <a:txBody>
                    <a:bodyPr/>
                    <a:lstStyle/>
                    <a:p>
                      <a:pPr indent="0" lvl="0" marL="0" rtl="0" algn="ctr">
                        <a:spcBef>
                          <a:spcPts val="0"/>
                        </a:spcBef>
                        <a:spcAft>
                          <a:spcPts val="0"/>
                        </a:spcAft>
                        <a:buNone/>
                      </a:pPr>
                      <a:r>
                        <a:rPr lang="en" sz="1300">
                          <a:latin typeface="Inter SemiBold"/>
                          <a:ea typeface="Inter SemiBold"/>
                          <a:cs typeface="Inter SemiBold"/>
                          <a:sym typeface="Inter SemiBold"/>
                        </a:rPr>
                        <a:t>Background Information on the Topic</a:t>
                      </a:r>
                      <a:endParaRPr i="1" sz="1300">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sz="1300">
                        <a:solidFill>
                          <a:schemeClr val="dk1"/>
                        </a:solidFill>
                        <a:latin typeface="Inter SemiBold"/>
                        <a:ea typeface="Inter SemiBold"/>
                        <a:cs typeface="Inter SemiBold"/>
                        <a:sym typeface="Inter SemiBold"/>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457200" rtl="0" algn="l">
                        <a:spcBef>
                          <a:spcPts val="0"/>
                        </a:spcBef>
                        <a:spcAft>
                          <a:spcPts val="0"/>
                        </a:spcAft>
                        <a:buNone/>
                      </a:pPr>
                      <a:r>
                        <a:t/>
                      </a:r>
                      <a:endParaRPr sz="1300">
                        <a:solidFill>
                          <a:schemeClr val="dk1"/>
                        </a:solidFill>
                        <a:latin typeface="Inter SemiBold"/>
                        <a:ea typeface="Inter SemiBold"/>
                        <a:cs typeface="Inter SemiBold"/>
                        <a:sym typeface="Inter SemiBold"/>
                      </a:endParaRPr>
                    </a:p>
                    <a:p>
                      <a:pPr indent="0" lvl="0" marL="457200" rtl="0" algn="l">
                        <a:spcBef>
                          <a:spcPts val="0"/>
                        </a:spcBef>
                        <a:spcAft>
                          <a:spcPts val="0"/>
                        </a:spcAft>
                        <a:buNone/>
                      </a:pPr>
                      <a:r>
                        <a:t/>
                      </a:r>
                      <a:endParaRPr sz="1300">
                        <a:solidFill>
                          <a:schemeClr val="dk1"/>
                        </a:solidFill>
                        <a:latin typeface="Inter SemiBold"/>
                        <a:ea typeface="Inter SemiBold"/>
                        <a:cs typeface="Inter SemiBold"/>
                        <a:sym typeface="Inter SemiBold"/>
                      </a:endParaRPr>
                    </a:p>
                    <a:p>
                      <a:pPr indent="0" lvl="0" marL="0" rtl="0" algn="l">
                        <a:spcBef>
                          <a:spcPts val="0"/>
                        </a:spcBef>
                        <a:spcAft>
                          <a:spcPts val="0"/>
                        </a:spcAft>
                        <a:buNone/>
                      </a:pPr>
                      <a:r>
                        <a:t/>
                      </a:r>
                      <a:endParaRPr sz="1300">
                        <a:solidFill>
                          <a:schemeClr val="dk1"/>
                        </a:solidFill>
                        <a:latin typeface="Inter SemiBold"/>
                        <a:ea typeface="Inter SemiBold"/>
                        <a:cs typeface="Inter SemiBold"/>
                        <a:sym typeface="Inter SemiBold"/>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925950">
                <a:tc gridSpan="3">
                  <a:txBody>
                    <a:bodyPr/>
                    <a:lstStyle/>
                    <a:p>
                      <a:pPr indent="0" lvl="0" marL="0" rtl="0" algn="ctr">
                        <a:spcBef>
                          <a:spcPts val="0"/>
                        </a:spcBef>
                        <a:spcAft>
                          <a:spcPts val="0"/>
                        </a:spcAft>
                        <a:buClr>
                          <a:schemeClr val="dk1"/>
                        </a:buClr>
                        <a:buSzPts val="1200"/>
                        <a:buFont typeface="Arial"/>
                        <a:buNone/>
                      </a:pPr>
                      <a:r>
                        <a:rPr b="1" lang="en" sz="1300">
                          <a:latin typeface="Inter"/>
                          <a:ea typeface="Inter"/>
                          <a:cs typeface="Inter"/>
                          <a:sym typeface="Inter"/>
                        </a:rPr>
                        <a:t>Pre-Planned Questions </a:t>
                      </a:r>
                      <a:r>
                        <a:rPr i="1" lang="en" sz="1300">
                          <a:solidFill>
                            <a:schemeClr val="dk1"/>
                          </a:solidFill>
                          <a:latin typeface="Inter"/>
                          <a:ea typeface="Inter"/>
                          <a:cs typeface="Inter"/>
                          <a:sym typeface="Inter"/>
                        </a:rPr>
                        <a:t>(these questions will be asked by the host!)</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Tell us about yourself</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What economic factors influenced  ________?</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What political factors influenced  ____________?</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Did religion influence _______? How so?</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What do you want our listeners to mainly takeaway from today’s episode?</a:t>
                      </a:r>
                      <a:endParaRPr i="1" sz="13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pic>
        <p:nvPicPr>
          <p:cNvPr id="60" name="Google Shape;60;p13"/>
          <p:cNvPicPr preferRelativeResize="0"/>
          <p:nvPr/>
        </p:nvPicPr>
        <p:blipFill>
          <a:blip r:embed="rId5">
            <a:alphaModFix/>
          </a:blip>
          <a:stretch>
            <a:fillRect/>
          </a:stretch>
        </p:blipFill>
        <p:spPr>
          <a:xfrm>
            <a:off x="6639250" y="950275"/>
            <a:ext cx="650702" cy="650702"/>
          </a:xfrm>
          <a:prstGeom prst="rect">
            <a:avLst/>
          </a:prstGeom>
          <a:noFill/>
          <a:ln>
            <a:noFill/>
          </a:ln>
        </p:spPr>
      </p:pic>
      <p:pic>
        <p:nvPicPr>
          <p:cNvPr id="61" name="Google Shape;61;p13"/>
          <p:cNvPicPr preferRelativeResize="0"/>
          <p:nvPr/>
        </p:nvPicPr>
        <p:blipFill>
          <a:blip r:embed="rId5">
            <a:alphaModFix/>
          </a:blip>
          <a:stretch>
            <a:fillRect/>
          </a:stretch>
        </p:blipFill>
        <p:spPr>
          <a:xfrm>
            <a:off x="441987" y="950275"/>
            <a:ext cx="650702" cy="65070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latin typeface="Halant"/>
                <a:ea typeface="Halant"/>
                <a:cs typeface="Halant"/>
                <a:sym typeface="Halant"/>
              </a:rPr>
              <a:t>Causation</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Inter Medium"/>
                <a:ea typeface="Inter Medium"/>
                <a:cs typeface="Inter Medium"/>
                <a:sym typeface="Inter Medium"/>
              </a:rPr>
              <a:t>Podcast: World History Stories continued</a:t>
            </a:r>
            <a:endParaRPr sz="1200">
              <a:solidFill>
                <a:srgbClr val="000000"/>
              </a:solidFill>
              <a:latin typeface="Inter Medium"/>
              <a:ea typeface="Inter Medium"/>
              <a:cs typeface="Inter Medium"/>
              <a:sym typeface="Inter Medium"/>
            </a:endParaRPr>
          </a:p>
        </p:txBody>
      </p:sp>
      <p:pic>
        <p:nvPicPr>
          <p:cNvPr id="68" name="Google Shape;68;p14"/>
          <p:cNvPicPr preferRelativeResize="0"/>
          <p:nvPr/>
        </p:nvPicPr>
        <p:blipFill>
          <a:blip r:embed="rId4">
            <a:alphaModFix/>
          </a:blip>
          <a:stretch>
            <a:fillRect/>
          </a:stretch>
        </p:blipFill>
        <p:spPr>
          <a:xfrm>
            <a:off x="68872" y="212597"/>
            <a:ext cx="1056536" cy="43811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1" name="Google Shape;71;p14"/>
          <p:cNvGraphicFramePr/>
          <p:nvPr/>
        </p:nvGraphicFramePr>
        <p:xfrm>
          <a:off x="344567" y="781977"/>
          <a:ext cx="3000000" cy="3000000"/>
        </p:xfrm>
        <a:graphic>
          <a:graphicData uri="http://schemas.openxmlformats.org/drawingml/2006/table">
            <a:tbl>
              <a:tblPr>
                <a:noFill/>
                <a:tableStyleId>{28B2D67A-BD77-426C-BAF3-971296A72DDE}</a:tableStyleId>
              </a:tblPr>
              <a:tblGrid>
                <a:gridCol w="2244700"/>
                <a:gridCol w="1296925"/>
                <a:gridCol w="3541725"/>
              </a:tblGrid>
              <a:tr h="5962500">
                <a:tc gridSpan="3">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Main Points/Facts </a:t>
                      </a:r>
                      <a:r>
                        <a:rPr i="1" lang="en" sz="1300">
                          <a:solidFill>
                            <a:schemeClr val="dk1"/>
                          </a:solidFill>
                          <a:latin typeface="Inter"/>
                          <a:ea typeface="Inter"/>
                          <a:cs typeface="Inter"/>
                          <a:sym typeface="Inter"/>
                        </a:rPr>
                        <a:t>(answers to Questions 2-4)</a:t>
                      </a:r>
                      <a:endParaRPr b="1"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i="1" sz="13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003500">
                <a:tc gridSpan="3">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Reflection </a:t>
                      </a:r>
                      <a:r>
                        <a:rPr i="1" lang="en" sz="1300">
                          <a:solidFill>
                            <a:schemeClr val="dk1"/>
                          </a:solidFill>
                          <a:latin typeface="Inter"/>
                          <a:ea typeface="Inter"/>
                          <a:cs typeface="Inter"/>
                          <a:sym typeface="Inter"/>
                        </a:rPr>
                        <a:t>(End with a reflective question or statement for your audience, Question 5)</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latin typeface="Halant"/>
                <a:ea typeface="Halant"/>
                <a:cs typeface="Halant"/>
                <a:sym typeface="Halant"/>
              </a:rPr>
              <a:t>Causation</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Inter Medium"/>
                <a:ea typeface="Inter Medium"/>
                <a:cs typeface="Inter Medium"/>
                <a:sym typeface="Inter Medium"/>
              </a:rPr>
              <a:t>Podcast: World History Stories</a:t>
            </a:r>
            <a:endParaRPr sz="1200">
              <a:solidFill>
                <a:srgbClr val="000000"/>
              </a:solidFill>
              <a:latin typeface="Inter Medium"/>
              <a:ea typeface="Inter Medium"/>
              <a:cs typeface="Inter Medium"/>
              <a:sym typeface="Inter Medium"/>
            </a:endParaRPr>
          </a:p>
        </p:txBody>
      </p:sp>
      <p:pic>
        <p:nvPicPr>
          <p:cNvPr id="78" name="Google Shape;78;p15"/>
          <p:cNvPicPr preferRelativeResize="0"/>
          <p:nvPr/>
        </p:nvPicPr>
        <p:blipFill>
          <a:blip r:embed="rId4">
            <a:alphaModFix/>
          </a:blip>
          <a:stretch>
            <a:fillRect/>
          </a:stretch>
        </p:blipFill>
        <p:spPr>
          <a:xfrm>
            <a:off x="136722" y="106297"/>
            <a:ext cx="1056536" cy="43811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1" name="Google Shape;81;p15"/>
          <p:cNvGraphicFramePr/>
          <p:nvPr/>
        </p:nvGraphicFramePr>
        <p:xfrm>
          <a:off x="344567" y="749127"/>
          <a:ext cx="3000000" cy="3000000"/>
        </p:xfrm>
        <a:graphic>
          <a:graphicData uri="http://schemas.openxmlformats.org/drawingml/2006/table">
            <a:tbl>
              <a:tblPr>
                <a:noFill/>
                <a:tableStyleId>{28B2D67A-BD77-426C-BAF3-971296A72DDE}</a:tableStyleId>
              </a:tblPr>
              <a:tblGrid>
                <a:gridCol w="2244700"/>
                <a:gridCol w="1296925"/>
                <a:gridCol w="3541725"/>
              </a:tblGrid>
              <a:tr h="658800">
                <a:tc gridSpan="3">
                  <a:txBody>
                    <a:bodyPr/>
                    <a:lstStyle/>
                    <a:p>
                      <a:pPr indent="0" lvl="0" marL="0" rtl="0" algn="ctr">
                        <a:spcBef>
                          <a:spcPts val="0"/>
                        </a:spcBef>
                        <a:spcAft>
                          <a:spcPts val="0"/>
                        </a:spcAft>
                        <a:buNone/>
                      </a:pPr>
                      <a:r>
                        <a:rPr lang="en" sz="1500">
                          <a:solidFill>
                            <a:schemeClr val="dk1"/>
                          </a:solidFill>
                          <a:latin typeface="Inter SemiBold"/>
                          <a:ea typeface="Inter SemiBold"/>
                          <a:cs typeface="Inter SemiBold"/>
                          <a:sym typeface="Inter SemiBold"/>
                        </a:rPr>
                        <a:t>Episode Title:</a:t>
                      </a:r>
                      <a:endParaRPr sz="1500">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rPr i="1" lang="en" sz="1500">
                          <a:solidFill>
                            <a:schemeClr val="dk1"/>
                          </a:solidFill>
                          <a:latin typeface="Inter"/>
                          <a:ea typeface="Inter"/>
                          <a:cs typeface="Inter"/>
                          <a:sym typeface="Inter"/>
                        </a:rPr>
                        <a:t>Songhai Stories: Factors that Shaped the Kingdom</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564850">
                <a:tc gridSpan="2">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Host Name:</a:t>
                      </a:r>
                      <a:endParaRPr sz="1500">
                        <a:solidFill>
                          <a:schemeClr val="dk1"/>
                        </a:solidFill>
                        <a:latin typeface="Inter SemiBold"/>
                        <a:ea typeface="Inter SemiBold"/>
                        <a:cs typeface="Inter SemiBold"/>
                        <a:sym typeface="Inter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Guest Name:</a:t>
                      </a:r>
                      <a:endParaRPr sz="1500">
                        <a:solidFill>
                          <a:schemeClr val="dk1"/>
                        </a:solidFill>
                        <a:latin typeface="Inter SemiBold"/>
                        <a:ea typeface="Inter SemiBold"/>
                        <a:cs typeface="Inter SemiBold"/>
                        <a:sym typeface="Inter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1007000">
                <a:tc gridSpan="3">
                  <a:txBody>
                    <a:bodyPr/>
                    <a:lstStyle/>
                    <a:p>
                      <a:pPr indent="0" lvl="0" marL="0" rtl="0" algn="ctr">
                        <a:spcBef>
                          <a:spcPts val="0"/>
                        </a:spcBef>
                        <a:spcAft>
                          <a:spcPts val="0"/>
                        </a:spcAft>
                        <a:buNone/>
                      </a:pPr>
                      <a:r>
                        <a:rPr b="1" lang="en" sz="1300">
                          <a:latin typeface="Inter"/>
                          <a:ea typeface="Inter"/>
                          <a:cs typeface="Inter"/>
                          <a:sym typeface="Inter"/>
                        </a:rPr>
                        <a:t>What is this podcast episode about? </a:t>
                      </a:r>
                      <a:r>
                        <a:rPr i="1" lang="en" sz="1300">
                          <a:latin typeface="Inter"/>
                          <a:ea typeface="Inter"/>
                          <a:cs typeface="Inter"/>
                          <a:sym typeface="Inter"/>
                        </a:rPr>
                        <a:t>(Introduction)</a:t>
                      </a:r>
                      <a:endParaRPr i="1"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This podcast is about the Kingdom of Songhai in the 14th century, focusing on the economic, political, and religious factors that contributed to the expansion of the empire. </a:t>
                      </a:r>
                      <a:endParaRPr i="1"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4256975">
                <a:tc gridSpan="3">
                  <a:txBody>
                    <a:bodyPr/>
                    <a:lstStyle/>
                    <a:p>
                      <a:pPr indent="0" lvl="0" marL="0" rtl="0" algn="ctr">
                        <a:spcBef>
                          <a:spcPts val="0"/>
                        </a:spcBef>
                        <a:spcAft>
                          <a:spcPts val="0"/>
                        </a:spcAft>
                        <a:buNone/>
                      </a:pPr>
                      <a:r>
                        <a:rPr lang="en" sz="1300">
                          <a:latin typeface="Inter SemiBold"/>
                          <a:ea typeface="Inter SemiBold"/>
                          <a:cs typeface="Inter SemiBold"/>
                          <a:sym typeface="Inter SemiBold"/>
                        </a:rPr>
                        <a:t>Background Information on the Topic</a:t>
                      </a:r>
                      <a:endParaRPr i="1" sz="1300">
                        <a:solidFill>
                          <a:schemeClr val="dk1"/>
                        </a:solidFill>
                        <a:latin typeface="Inter SemiBold"/>
                        <a:ea typeface="Inter SemiBold"/>
                        <a:cs typeface="Inter SemiBold"/>
                        <a:sym typeface="Inter SemiBold"/>
                      </a:endParaRPr>
                    </a:p>
                    <a:p>
                      <a:pPr indent="0" lvl="0" marL="0" rtl="0" algn="l">
                        <a:spcBef>
                          <a:spcPts val="0"/>
                        </a:spcBef>
                        <a:spcAft>
                          <a:spcPts val="0"/>
                        </a:spcAft>
                        <a:buNone/>
                      </a:pPr>
                      <a:r>
                        <a:t/>
                      </a:r>
                      <a:endParaRPr sz="1300">
                        <a:solidFill>
                          <a:schemeClr val="dk1"/>
                        </a:solidFill>
                        <a:latin typeface="Inter SemiBold"/>
                        <a:ea typeface="Inter SemiBold"/>
                        <a:cs typeface="Inter SemiBold"/>
                        <a:sym typeface="Inter SemiBold"/>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The Songhai Empire, one of the largest and most powerful West African empires, flourished from the 15th to the late 16th century. Centered around the city of Gao along the Niger River, it grew through a combination of military conquests and strategic control of trans-Saharan trade routes, particularly those dealing in gold, salt, and slaves. The empire reached its peak under rulers like Sonni Ali and Askia Muhammad, who expanded its territory, strengthened its military, and promoted Islamic scholarship. Songhai became a center of learning, with cities like Timbuktu attracting scholars from across the Islamic world. However, internal strife and invasions, particularly by the Moroccan army in 1591, led to its decline, marking the end of its dominance in the region.</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SemiBold"/>
                        <a:ea typeface="Inter SemiBold"/>
                        <a:cs typeface="Inter SemiBold"/>
                        <a:sym typeface="Inter SemiBold"/>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011125">
                <a:tc gridSpan="3">
                  <a:txBody>
                    <a:bodyPr/>
                    <a:lstStyle/>
                    <a:p>
                      <a:pPr indent="0" lvl="0" marL="0" rtl="0" algn="ctr">
                        <a:spcBef>
                          <a:spcPts val="0"/>
                        </a:spcBef>
                        <a:spcAft>
                          <a:spcPts val="0"/>
                        </a:spcAft>
                        <a:buClr>
                          <a:schemeClr val="dk1"/>
                        </a:buClr>
                        <a:buSzPts val="1200"/>
                        <a:buFont typeface="Arial"/>
                        <a:buNone/>
                      </a:pPr>
                      <a:r>
                        <a:rPr b="1" lang="en" sz="1300">
                          <a:latin typeface="Inter"/>
                          <a:ea typeface="Inter"/>
                          <a:cs typeface="Inter"/>
                          <a:sym typeface="Inter"/>
                        </a:rPr>
                        <a:t>Pre-Planned Questions </a:t>
                      </a:r>
                      <a:r>
                        <a:rPr i="1" lang="en" sz="1300">
                          <a:solidFill>
                            <a:schemeClr val="dk1"/>
                          </a:solidFill>
                          <a:latin typeface="Inter"/>
                          <a:ea typeface="Inter"/>
                          <a:cs typeface="Inter"/>
                          <a:sym typeface="Inter"/>
                        </a:rPr>
                        <a:t>(these questions will be asked by the host!)</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Tell us about yourself</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What economic factors influenced Songhai?</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What political factors influenced  </a:t>
                      </a:r>
                      <a:r>
                        <a:rPr i="1" lang="en" sz="1300">
                          <a:solidFill>
                            <a:schemeClr val="dk1"/>
                          </a:solidFill>
                          <a:latin typeface="Inter"/>
                          <a:ea typeface="Inter"/>
                          <a:cs typeface="Inter"/>
                          <a:sym typeface="Inter"/>
                        </a:rPr>
                        <a:t>Songhai?</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Did religion influence </a:t>
                      </a:r>
                      <a:r>
                        <a:rPr i="1" lang="en" sz="1300">
                          <a:solidFill>
                            <a:schemeClr val="dk1"/>
                          </a:solidFill>
                          <a:latin typeface="Inter"/>
                          <a:ea typeface="Inter"/>
                          <a:cs typeface="Inter"/>
                          <a:sym typeface="Inter"/>
                        </a:rPr>
                        <a:t>Songhai?</a:t>
                      </a:r>
                      <a:r>
                        <a:rPr i="1" lang="en" sz="1300">
                          <a:solidFill>
                            <a:schemeClr val="dk1"/>
                          </a:solidFill>
                          <a:latin typeface="Inter"/>
                          <a:ea typeface="Inter"/>
                          <a:cs typeface="Inter"/>
                          <a:sym typeface="Inter"/>
                        </a:rPr>
                        <a:t> How so?</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i="1" lang="en" sz="1300">
                          <a:solidFill>
                            <a:schemeClr val="dk1"/>
                          </a:solidFill>
                          <a:latin typeface="Inter"/>
                          <a:ea typeface="Inter"/>
                          <a:cs typeface="Inter"/>
                          <a:sym typeface="Inter"/>
                        </a:rPr>
                        <a:t>What do you want our listeners to mainly takeaway from today’s episode?</a:t>
                      </a:r>
                      <a:endParaRPr i="1" sz="13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pic>
        <p:nvPicPr>
          <p:cNvPr id="82" name="Google Shape;82;p15"/>
          <p:cNvPicPr preferRelativeResize="0"/>
          <p:nvPr/>
        </p:nvPicPr>
        <p:blipFill>
          <a:blip r:embed="rId5">
            <a:alphaModFix/>
          </a:blip>
          <a:stretch>
            <a:fillRect/>
          </a:stretch>
        </p:blipFill>
        <p:spPr>
          <a:xfrm>
            <a:off x="6722975" y="749125"/>
            <a:ext cx="650702" cy="650702"/>
          </a:xfrm>
          <a:prstGeom prst="rect">
            <a:avLst/>
          </a:prstGeom>
          <a:noFill/>
          <a:ln>
            <a:noFill/>
          </a:ln>
        </p:spPr>
      </p:pic>
      <p:pic>
        <p:nvPicPr>
          <p:cNvPr id="83" name="Google Shape;83;p15"/>
          <p:cNvPicPr preferRelativeResize="0"/>
          <p:nvPr/>
        </p:nvPicPr>
        <p:blipFill>
          <a:blip r:embed="rId5">
            <a:alphaModFix/>
          </a:blip>
          <a:stretch>
            <a:fillRect/>
          </a:stretch>
        </p:blipFill>
        <p:spPr>
          <a:xfrm>
            <a:off x="339637" y="749125"/>
            <a:ext cx="650702" cy="65070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pic>
        <p:nvPicPr>
          <p:cNvPr id="88" name="Google Shape;88;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6"/>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latin typeface="Halant"/>
                <a:ea typeface="Halant"/>
                <a:cs typeface="Halant"/>
                <a:sym typeface="Halant"/>
              </a:rPr>
              <a:t>Causation</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Inter Medium"/>
                <a:ea typeface="Inter Medium"/>
                <a:cs typeface="Inter Medium"/>
                <a:sym typeface="Inter Medium"/>
              </a:rPr>
              <a:t>Podcast: World History Stories continued</a:t>
            </a:r>
            <a:endParaRPr sz="1200">
              <a:solidFill>
                <a:srgbClr val="000000"/>
              </a:solidFill>
              <a:latin typeface="Inter Medium"/>
              <a:ea typeface="Inter Medium"/>
              <a:cs typeface="Inter Medium"/>
              <a:sym typeface="Inter Medium"/>
            </a:endParaRPr>
          </a:p>
        </p:txBody>
      </p:sp>
      <p:pic>
        <p:nvPicPr>
          <p:cNvPr id="90" name="Google Shape;90;p16"/>
          <p:cNvPicPr preferRelativeResize="0"/>
          <p:nvPr/>
        </p:nvPicPr>
        <p:blipFill>
          <a:blip r:embed="rId4">
            <a:alphaModFix/>
          </a:blip>
          <a:stretch>
            <a:fillRect/>
          </a:stretch>
        </p:blipFill>
        <p:spPr>
          <a:xfrm>
            <a:off x="68872" y="212597"/>
            <a:ext cx="1056536" cy="438114"/>
          </a:xfrm>
          <a:prstGeom prst="rect">
            <a:avLst/>
          </a:prstGeom>
          <a:noFill/>
          <a:ln>
            <a:noFill/>
          </a:ln>
        </p:spPr>
      </p:pic>
      <p:sp>
        <p:nvSpPr>
          <p:cNvPr id="91" name="Google Shape;9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2" name="Google Shape;92;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3" name="Google Shape;93;p16"/>
          <p:cNvGraphicFramePr/>
          <p:nvPr/>
        </p:nvGraphicFramePr>
        <p:xfrm>
          <a:off x="344567" y="781977"/>
          <a:ext cx="3000000" cy="3000000"/>
        </p:xfrm>
        <a:graphic>
          <a:graphicData uri="http://schemas.openxmlformats.org/drawingml/2006/table">
            <a:tbl>
              <a:tblPr>
                <a:noFill/>
                <a:tableStyleId>{28B2D67A-BD77-426C-BAF3-971296A72DDE}</a:tableStyleId>
              </a:tblPr>
              <a:tblGrid>
                <a:gridCol w="2244700"/>
                <a:gridCol w="1296925"/>
                <a:gridCol w="3541725"/>
              </a:tblGrid>
              <a:tr h="5962500">
                <a:tc gridSpan="3">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Main Points/Facts </a:t>
                      </a:r>
                      <a:r>
                        <a:rPr i="1" lang="en" sz="1300">
                          <a:solidFill>
                            <a:schemeClr val="dk1"/>
                          </a:solidFill>
                          <a:latin typeface="Inter"/>
                          <a:ea typeface="Inter"/>
                          <a:cs typeface="Inter"/>
                          <a:sym typeface="Inter"/>
                        </a:rPr>
                        <a:t>(answers to the Questions)</a:t>
                      </a:r>
                      <a:endParaRPr b="1" i="1" sz="1300">
                        <a:solidFill>
                          <a:schemeClr val="dk1"/>
                        </a:solidFill>
                        <a:latin typeface="Inter"/>
                        <a:ea typeface="Inter"/>
                        <a:cs typeface="Inter"/>
                        <a:sym typeface="Inter"/>
                      </a:endParaRPr>
                    </a:p>
                    <a:p>
                      <a:pPr indent="0" lvl="0" marL="0" rtl="0" algn="l">
                        <a:spcBef>
                          <a:spcPts val="0"/>
                        </a:spcBef>
                        <a:spcAft>
                          <a:spcPts val="0"/>
                        </a:spcAft>
                        <a:buNone/>
                      </a:pPr>
                      <a:r>
                        <a:t/>
                      </a:r>
                      <a:endParaRPr i="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2. Songhai's economy was heavily influenced by trade, particularly the trans-Saharan trade routes. The empire controlled key commerce routes, including the lucrative gold and salt trade that passed through cities like Timbuktu and Jenne. Songhai’s leadership, especially under Sii Ali Beeri, capitalized on this by taking control of profitable trading hubs and establishing Gao as a central trading settlement. North African traders and the Tuareg played a role in shaping the economy early on by establishing trading camps near the Niger River. Songhai’s strategic location along the Niger River, combined with a strong military and control of trade routes, allowed it to thrive economically.</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3. Politically, Songhai’s expansion and consolidation were driven by the ambitions of rulers like Sii Ali Beeri and Askia Muhammad. Sii Ali Beeri’s military campaigns, supported by a well-trained army and a river fleet, allowed Songhai to expand its control over territories and key cities like Timbuktu. The empire grew through a combination of military conquests and effective governance. Askia Muhammad, after seizing power, reorganized the empire, establishing provinces, appointing governors, and implementing a structured tax system. His reforms helped solidify Songhai’s control over its vast territories and laid the foundation for a more centralized and organized government.</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4. Yes, Islam played a significant role in shaping the Songhai Empire, especially under the reign of Askia Muhammad. While Sii Ali Beeri was not particularly supportive of the Muslim elites, Askia Muhammad was a devout Muslim and promoted Islam throughout the empire. He sent Muslim scholars into regions to spread the religion, leading to the conversion of many urban inhabitants. However, in rural areas, Islam blended with traditional religious practices, creating a unique religious dynamic in the empire. The influence of Islam also helped Songhai connect with other Islamic states through trade and diplomacy, further integrating the empire into the broader Islamic world.</a:t>
                      </a:r>
                      <a:endParaRPr b="1" sz="1300">
                        <a:solidFill>
                          <a:schemeClr val="accent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003500">
                <a:tc gridSpan="3">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Reflection </a:t>
                      </a:r>
                      <a:r>
                        <a:rPr i="1" lang="en" sz="1300">
                          <a:solidFill>
                            <a:schemeClr val="dk1"/>
                          </a:solidFill>
                          <a:latin typeface="Inter"/>
                          <a:ea typeface="Inter"/>
                          <a:cs typeface="Inter"/>
                          <a:sym typeface="Inter"/>
                        </a:rPr>
                        <a:t>(End with a reflective question or statement for your audience)</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accent1"/>
                        </a:buClr>
                        <a:buSzPts val="1300"/>
                        <a:buFont typeface="Inter"/>
                        <a:buAutoNum type="arabicPeriod"/>
                      </a:pPr>
                      <a:r>
                        <a:rPr b="1" lang="en" sz="1300">
                          <a:solidFill>
                            <a:schemeClr val="accent1"/>
                          </a:solidFill>
                          <a:latin typeface="Inter"/>
                          <a:ea typeface="Inter"/>
                          <a:cs typeface="Inter"/>
                          <a:sym typeface="Inter"/>
                        </a:rPr>
                        <a:t>The fall of the Songhai Empire happened in part due to external forces like the Moroccan invasion. How do you think internal factors, such as the influence of Islam, helped or hindered Songhai’s ability to resist foreign threats?</a:t>
                      </a:r>
                      <a:endParaRPr b="1" sz="1300">
                        <a:solidFill>
                          <a:schemeClr val="accent1"/>
                        </a:solidFill>
                        <a:latin typeface="Inter"/>
                        <a:ea typeface="Inter"/>
                        <a:cs typeface="Inter"/>
                        <a:sym typeface="Inter"/>
                      </a:endParaRPr>
                    </a:p>
                    <a:p>
                      <a:pPr indent="-311150" lvl="0" marL="457200" rtl="0" algn="l">
                        <a:spcBef>
                          <a:spcPts val="0"/>
                        </a:spcBef>
                        <a:spcAft>
                          <a:spcPts val="0"/>
                        </a:spcAft>
                        <a:buClr>
                          <a:schemeClr val="accent1"/>
                        </a:buClr>
                        <a:buSzPts val="1300"/>
                        <a:buFont typeface="Inter"/>
                        <a:buAutoNum type="arabicPeriod"/>
                      </a:pPr>
                      <a:r>
                        <a:rPr b="1" lang="en" sz="1300">
                          <a:solidFill>
                            <a:schemeClr val="accent1"/>
                          </a:solidFill>
                          <a:latin typeface="Inter"/>
                          <a:ea typeface="Inter"/>
                          <a:cs typeface="Inter"/>
                          <a:sym typeface="Inter"/>
                        </a:rPr>
                        <a:t>Today, we see the influence of Islam in many aspects of life in West Africa. How do you think the foundations laid during the Songhai Empire still impact the region's culture and politics today?</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